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92638-4171-43FD-A07A-FB1A3617BFB0}" type="datetimeFigureOut">
              <a:rPr lang="ru-RU" smtClean="0"/>
              <a:pPr/>
              <a:t>22.11.2016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6367A-5F7A-4B9D-A652-4FA81E4BB7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92638-4171-43FD-A07A-FB1A3617BFB0}" type="datetimeFigureOut">
              <a:rPr lang="ru-RU" smtClean="0"/>
              <a:pPr/>
              <a:t>22.11.2016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6367A-5F7A-4B9D-A652-4FA81E4BB74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92638-4171-43FD-A07A-FB1A3617BFB0}" type="datetimeFigureOut">
              <a:rPr lang="ru-RU" smtClean="0"/>
              <a:pPr/>
              <a:t>22.11.2016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6367A-5F7A-4B9D-A652-4FA81E4BB7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92638-4171-43FD-A07A-FB1A3617BFB0}" type="datetimeFigureOut">
              <a:rPr lang="ru-RU" smtClean="0"/>
              <a:pPr/>
              <a:t>22.11.2016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6367A-5F7A-4B9D-A652-4FA81E4BB74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92638-4171-43FD-A07A-FB1A3617BFB0}" type="datetimeFigureOut">
              <a:rPr lang="ru-RU" smtClean="0"/>
              <a:pPr/>
              <a:t>22.11.2016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6367A-5F7A-4B9D-A652-4FA81E4BB7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92638-4171-43FD-A07A-FB1A3617BFB0}" type="datetimeFigureOut">
              <a:rPr lang="ru-RU" smtClean="0"/>
              <a:pPr/>
              <a:t>22.11.2016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6367A-5F7A-4B9D-A652-4FA81E4BB7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92638-4171-43FD-A07A-FB1A3617BFB0}" type="datetimeFigureOut">
              <a:rPr lang="ru-RU" smtClean="0"/>
              <a:pPr/>
              <a:t>22.11.2016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6367A-5F7A-4B9D-A652-4FA81E4BB7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92638-4171-43FD-A07A-FB1A3617BFB0}" type="datetimeFigureOut">
              <a:rPr lang="ru-RU" smtClean="0"/>
              <a:pPr/>
              <a:t>22.11.2016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6367A-5F7A-4B9D-A652-4FA81E4BB74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92638-4171-43FD-A07A-FB1A3617BFB0}" type="datetimeFigureOut">
              <a:rPr lang="ru-RU" smtClean="0"/>
              <a:pPr/>
              <a:t>22.11.2016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6367A-5F7A-4B9D-A652-4FA81E4BB74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92638-4171-43FD-A07A-FB1A3617BFB0}" type="datetimeFigureOut">
              <a:rPr lang="ru-RU" smtClean="0"/>
              <a:pPr/>
              <a:t>22.11.2016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6367A-5F7A-4B9D-A652-4FA81E4BB7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92638-4171-43FD-A07A-FB1A3617BFB0}" type="datetimeFigureOut">
              <a:rPr lang="ru-RU" smtClean="0"/>
              <a:pPr/>
              <a:t>22.11.2016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6367A-5F7A-4B9D-A652-4FA81E4BB74A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7E592638-4171-43FD-A07A-FB1A3617BFB0}" type="datetimeFigureOut">
              <a:rPr lang="ru-RU" smtClean="0"/>
              <a:pPr/>
              <a:t>22.11.2016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8B56367A-5F7A-4B9D-A652-4FA81E4BB74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332656"/>
            <a:ext cx="8517632" cy="1252728"/>
          </a:xfrm>
        </p:spPr>
        <p:txBody>
          <a:bodyPr>
            <a:normAutofit/>
          </a:bodyPr>
          <a:lstStyle/>
          <a:p>
            <a:r>
              <a:rPr lang="uk-UA" sz="3200" b="1" dirty="0" smtClean="0">
                <a:solidFill>
                  <a:srgbClr val="7030A0"/>
                </a:solidFill>
              </a:rPr>
              <a:t>Конотопський дошкільний навчальний заклад (ясла-садок) №2 “ Вербиченька ”</a:t>
            </a:r>
            <a:endParaRPr lang="ru-RU" sz="3200" dirty="0"/>
          </a:p>
        </p:txBody>
      </p:sp>
      <p:pic>
        <p:nvPicPr>
          <p:cNvPr id="7" name="Picture 2" descr="D:\фото сад\Лого садиков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837796" y="2723760"/>
            <a:ext cx="3499658" cy="3358342"/>
          </a:xfrm>
          <a:prstGeom prst="rect">
            <a:avLst/>
          </a:prstGeom>
          <a:noFill/>
        </p:spPr>
      </p:pic>
      <p:sp>
        <p:nvSpPr>
          <p:cNvPr id="6" name="Объект 5"/>
          <p:cNvSpPr>
            <a:spLocks noGrp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r>
              <a:rPr lang="uk-UA" sz="4400" b="1" dirty="0" smtClean="0">
                <a:latin typeface="Monotype Corsiva" pitchFamily="66" charset="0"/>
              </a:rPr>
              <a:t>«Кулінарна математика»    </a:t>
            </a:r>
          </a:p>
          <a:p>
            <a:endParaRPr lang="uk-UA" dirty="0" smtClean="0"/>
          </a:p>
          <a:p>
            <a:endParaRPr lang="uk-UA" dirty="0" smtClean="0"/>
          </a:p>
          <a:p>
            <a:r>
              <a:rPr lang="uk-UA" sz="2800" dirty="0" smtClean="0"/>
              <a:t>Доповідач: </a:t>
            </a:r>
            <a:r>
              <a:rPr lang="uk-UA" sz="2800" dirty="0" err="1" smtClean="0"/>
              <a:t>Григорець</a:t>
            </a:r>
            <a:r>
              <a:rPr lang="uk-UA" sz="2800" dirty="0" smtClean="0"/>
              <a:t> А.В</a:t>
            </a:r>
            <a:endParaRPr lang="uk-UA" sz="2800" dirty="0"/>
          </a:p>
        </p:txBody>
      </p:sp>
    </p:spTree>
    <p:extLst>
      <p:ext uri="{BB962C8B-B14F-4D97-AF65-F5344CB8AC3E}">
        <p14:creationId xmlns:p14="http://schemas.microsoft.com/office/powerpoint/2010/main" xmlns="" val="3578185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>
                <a:solidFill>
                  <a:srgbClr val="7030A0"/>
                </a:solidFill>
              </a:rPr>
              <a:t>Малюки пізнають світ в активній діяльності.</a:t>
            </a: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7" name="Объект 6" descr="http://dnz37.klasna.com/uploads/editor/434/69260/sitepage_105/image/20100601_baby_food_01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2132856"/>
            <a:ext cx="4896543" cy="4320480"/>
          </a:xfrm>
          <a:prstGeom prst="ellipse">
            <a:avLst/>
          </a:prstGeom>
          <a:noFill/>
          <a:ln w="57150">
            <a:solidFill>
              <a:srgbClr val="FFFF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11057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2010552"/>
          </a:xfrm>
        </p:spPr>
        <p:txBody>
          <a:bodyPr>
            <a:normAutofit/>
          </a:bodyPr>
          <a:lstStyle/>
          <a:p>
            <a:r>
              <a:rPr lang="ru-RU" dirty="0"/>
              <a:t>     </a:t>
            </a:r>
            <a:r>
              <a:rPr lang="uk-UA" sz="3100" dirty="0">
                <a:solidFill>
                  <a:srgbClr val="7030A0"/>
                </a:solidFill>
              </a:rPr>
              <a:t>     </a:t>
            </a:r>
            <a:r>
              <a:rPr lang="ru-RU" sz="3100" dirty="0">
                <a:solidFill>
                  <a:srgbClr val="7030A0"/>
                </a:solidFill>
              </a:rPr>
              <a:t> </a:t>
            </a:r>
            <a:r>
              <a:rPr lang="uk-UA" sz="3100" dirty="0">
                <a:solidFill>
                  <a:srgbClr val="7030A0"/>
                </a:solidFill>
              </a:rPr>
              <a:t>Чи доводилося вам спостерігати за процесом приготування страви  з…. піску, камінців, травинок, листочків, квіточок? </a:t>
            </a:r>
            <a:endParaRPr lang="ru-RU" sz="3100" dirty="0">
              <a:solidFill>
                <a:srgbClr val="7030A0"/>
              </a:solidFill>
            </a:endParaRPr>
          </a:p>
        </p:txBody>
      </p:sp>
      <p:pic>
        <p:nvPicPr>
          <p:cNvPr id="1026" name="Picture 2" descr="C:\Users\KOMP\Desktop\image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47665" y="2708920"/>
            <a:ext cx="6173086" cy="3468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1142359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1700808"/>
            <a:ext cx="7408333" cy="4425355"/>
          </a:xfrm>
        </p:spPr>
        <p:txBody>
          <a:bodyPr>
            <a:noAutofit/>
          </a:bodyPr>
          <a:lstStyle/>
          <a:p>
            <a:pPr lvl="0"/>
            <a:r>
              <a:rPr lang="uk-UA" sz="3200" dirty="0"/>
              <a:t>малі діти, по-перше, можуть стати реальними помічниками у приготуванні багатьох страв.</a:t>
            </a:r>
            <a:endParaRPr lang="ru-RU" sz="3200" dirty="0"/>
          </a:p>
          <a:p>
            <a:pPr lvl="0"/>
            <a:r>
              <a:rPr lang="uk-UA" sz="3200" dirty="0"/>
              <a:t>По-друге, саме тут вони можуть набути і закріпити свої знання та вміння. Залучення малюка до приготування їжі може бути ще одним цікавим засобом  математичного розвитку.</a:t>
            </a:r>
            <a:endParaRPr lang="ru-RU" sz="3200" dirty="0"/>
          </a:p>
          <a:p>
            <a:endParaRPr lang="ru-RU" sz="32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/>
              <a:t>   </a:t>
            </a:r>
            <a:r>
              <a:rPr lang="uk-UA" b="1" u="sng" dirty="0">
                <a:solidFill>
                  <a:srgbClr val="7030A0"/>
                </a:solidFill>
              </a:rPr>
              <a:t>Знайте: </a:t>
            </a:r>
            <a:endParaRPr lang="ru-RU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5665566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2370592"/>
          </a:xfrm>
        </p:spPr>
        <p:txBody>
          <a:bodyPr/>
          <a:lstStyle/>
          <a:p>
            <a:r>
              <a:rPr lang="uk-UA" dirty="0"/>
              <a:t> </a:t>
            </a:r>
            <a:r>
              <a:rPr lang="uk-UA" dirty="0">
                <a:solidFill>
                  <a:srgbClr val="7030A0"/>
                </a:solidFill>
              </a:rPr>
              <a:t>Повсякденні турботи, допомога дорослим на кухні можуть стати чудовою школою для дітей. </a:t>
            </a: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2050" name="Picture 2" descr="C:\Users\KOMP\Desktop\deti_gotovjat_320x14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140968"/>
            <a:ext cx="6429454" cy="2913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4987345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2924944"/>
            <a:ext cx="7408333" cy="3201219"/>
          </a:xfrm>
        </p:spPr>
        <p:txBody>
          <a:bodyPr>
            <a:normAutofit/>
          </a:bodyPr>
          <a:lstStyle/>
          <a:p>
            <a:pPr lvl="0"/>
            <a:r>
              <a:rPr lang="uk-UA" sz="2800" dirty="0"/>
              <a:t>огірок - зелений, довгий, хрумтливий;</a:t>
            </a:r>
            <a:endParaRPr lang="ru-RU" sz="2800" dirty="0"/>
          </a:p>
          <a:p>
            <a:pPr lvl="0"/>
            <a:r>
              <a:rPr lang="uk-UA" sz="2800" dirty="0"/>
              <a:t>яблуко кругле, солодке, запашне;</a:t>
            </a:r>
            <a:endParaRPr lang="ru-RU" sz="2800" dirty="0"/>
          </a:p>
          <a:p>
            <a:pPr lvl="0"/>
            <a:r>
              <a:rPr lang="uk-UA" sz="2800" dirty="0"/>
              <a:t>картоплина велика, кругла;</a:t>
            </a:r>
            <a:endParaRPr lang="ru-RU" sz="2800" dirty="0"/>
          </a:p>
          <a:p>
            <a:pPr lvl="0"/>
            <a:r>
              <a:rPr lang="uk-UA" sz="2800" dirty="0"/>
              <a:t>картоплі багато, а моркви мало.</a:t>
            </a:r>
            <a:endParaRPr lang="ru-RU" sz="2800" dirty="0"/>
          </a:p>
          <a:p>
            <a:endParaRPr lang="ru-RU" sz="2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866536"/>
          </a:xfrm>
        </p:spPr>
        <p:txBody>
          <a:bodyPr>
            <a:normAutofit/>
          </a:bodyPr>
          <a:lstStyle/>
          <a:p>
            <a:r>
              <a:rPr lang="uk-UA" sz="2800" b="1" dirty="0">
                <a:solidFill>
                  <a:srgbClr val="7030A0"/>
                </a:solidFill>
              </a:rPr>
              <a:t> За тему розмови мають правити продукти харчування, приладдя та столові прибори. Описуючи той чи той продукт, використовуйте математичні терміни:</a:t>
            </a:r>
            <a:endParaRPr lang="ru-RU" sz="2800" b="1" dirty="0">
              <a:solidFill>
                <a:srgbClr val="7030A0"/>
              </a:solidFill>
            </a:endParaRPr>
          </a:p>
        </p:txBody>
      </p:sp>
      <p:pic>
        <p:nvPicPr>
          <p:cNvPr id="1026" name="Picture 2" descr="C:\Users\KOMP\Desktop\9307c3e52dd676503a108791951a5e6d_2_475x31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3003" r="4308" b="18306"/>
          <a:stretch/>
        </p:blipFill>
        <p:spPr bwMode="auto">
          <a:xfrm>
            <a:off x="4478015" y="5029199"/>
            <a:ext cx="3437583" cy="1343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267469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1844824"/>
            <a:ext cx="7408333" cy="4752528"/>
          </a:xfrm>
        </p:spPr>
        <p:txBody>
          <a:bodyPr/>
          <a:lstStyle/>
          <a:p>
            <a:pPr lvl="0"/>
            <a:r>
              <a:rPr lang="uk-UA" sz="2800" dirty="0"/>
              <a:t>Які продукти хмурять, коли ми їх їмо? (Яблуко, огірок.)</a:t>
            </a:r>
            <a:endParaRPr lang="ru-RU" sz="2800" dirty="0"/>
          </a:p>
          <a:p>
            <a:pPr lvl="0"/>
            <a:r>
              <a:rPr lang="uk-UA" sz="2800" dirty="0"/>
              <a:t>Які продукти ніби тануть у роті? (Кавун, диня.)</a:t>
            </a:r>
            <a:endParaRPr lang="ru-RU" sz="2800" dirty="0"/>
          </a:p>
          <a:p>
            <a:pPr lvl="0"/>
            <a:r>
              <a:rPr lang="uk-UA" sz="2800" dirty="0"/>
              <a:t>Які тануть? (Шоколад, морозиво.)</a:t>
            </a:r>
            <a:endParaRPr lang="ru-RU" sz="2800" dirty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1368152"/>
          </a:xfrm>
        </p:spPr>
        <p:txBody>
          <a:bodyPr>
            <a:normAutofit fontScale="90000"/>
          </a:bodyPr>
          <a:lstStyle/>
          <a:p>
            <a:r>
              <a:rPr lang="uk-UA" sz="2800" b="1" dirty="0"/>
              <a:t>  </a:t>
            </a:r>
            <a:r>
              <a:rPr lang="uk-UA" sz="3600" dirty="0"/>
              <a:t> </a:t>
            </a:r>
            <a:r>
              <a:rPr lang="uk-UA" sz="3600" u="sng" dirty="0">
                <a:solidFill>
                  <a:srgbClr val="7030A0"/>
                </a:solidFill>
              </a:rPr>
              <a:t>Також можна проводити з дітьми  різні експерименти, зокрема визначити:</a:t>
            </a:r>
            <a:r>
              <a:rPr lang="ru-RU" sz="3600" dirty="0"/>
              <a:t/>
            </a:r>
            <a:br>
              <a:rPr lang="ru-RU" sz="3600" dirty="0"/>
            </a:br>
            <a:endParaRPr lang="ru-RU" sz="3600" dirty="0"/>
          </a:p>
        </p:txBody>
      </p:sp>
      <p:pic>
        <p:nvPicPr>
          <p:cNvPr id="2050" name="Picture 2" descr="C:\Users\KOMP\Desktop\овощи-и-фрукты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887" t="8616" r="2418" b="5768"/>
          <a:stretch/>
        </p:blipFill>
        <p:spPr bwMode="auto">
          <a:xfrm>
            <a:off x="2051720" y="4365103"/>
            <a:ext cx="4229100" cy="2085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8881500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1556792"/>
            <a:ext cx="7804389" cy="4569371"/>
          </a:xfrm>
        </p:spPr>
        <p:txBody>
          <a:bodyPr>
            <a:normAutofit lnSpcReduction="10000"/>
          </a:bodyPr>
          <a:lstStyle/>
          <a:p>
            <a:pPr lvl="0"/>
            <a:r>
              <a:rPr lang="uk-UA" sz="2800" dirty="0"/>
              <a:t>знайти подібність та відмінність між різними продуктами;</a:t>
            </a:r>
            <a:endParaRPr lang="ru-RU" sz="2800" dirty="0"/>
          </a:p>
          <a:p>
            <a:pPr lvl="0"/>
            <a:r>
              <a:rPr lang="uk-UA" sz="2800" dirty="0"/>
              <a:t>з’ясувати, чи відрізняються за формою морквина та картоплина;</a:t>
            </a:r>
            <a:endParaRPr lang="ru-RU" sz="2800" dirty="0"/>
          </a:p>
          <a:p>
            <a:pPr lvl="0"/>
            <a:r>
              <a:rPr lang="uk-UA" sz="2800" dirty="0"/>
              <a:t>порівняти, чи схожі за формою цибулина і буряк;</a:t>
            </a:r>
            <a:endParaRPr lang="ru-RU" sz="2800" dirty="0"/>
          </a:p>
          <a:p>
            <a:pPr lvl="0"/>
            <a:r>
              <a:rPr lang="uk-UA" sz="2800" dirty="0"/>
              <a:t>визначити, на яку геометричну фігуру (круг, прямокутник, квадрат, трикутник) схожі певні овочі, фрукти.</a:t>
            </a:r>
            <a:endParaRPr lang="ru-RU" sz="2800" dirty="0"/>
          </a:p>
          <a:p>
            <a:pPr lvl="0"/>
            <a:r>
              <a:rPr lang="uk-UA" sz="2800" dirty="0"/>
              <a:t>Яких геометричних фігур більше на столі під ?</a:t>
            </a:r>
            <a:endParaRPr lang="ru-RU" sz="2800" dirty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u="sng" dirty="0">
                <a:solidFill>
                  <a:srgbClr val="7030A0"/>
                </a:solidFill>
              </a:rPr>
              <a:t>А можна запропонувати</a:t>
            </a:r>
            <a:r>
              <a:rPr lang="uk-UA" dirty="0">
                <a:solidFill>
                  <a:srgbClr val="7030A0"/>
                </a:solidFill>
              </a:rPr>
              <a:t> :</a:t>
            </a:r>
            <a:r>
              <a:rPr lang="ru-RU" dirty="0">
                <a:solidFill>
                  <a:srgbClr val="7030A0"/>
                </a:solidFill>
              </a:rPr>
              <a:t/>
            </a:r>
            <a:br>
              <a:rPr lang="ru-RU" dirty="0">
                <a:solidFill>
                  <a:srgbClr val="7030A0"/>
                </a:solidFill>
              </a:rPr>
            </a:br>
            <a:endParaRPr lang="ru-RU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3864683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2636912"/>
            <a:ext cx="7408333" cy="4032448"/>
          </a:xfrm>
        </p:spPr>
        <p:txBody>
          <a:bodyPr/>
          <a:lstStyle/>
          <a:p>
            <a:pPr lvl="0"/>
            <a:r>
              <a:rPr lang="uk-UA" sz="3200" dirty="0"/>
              <a:t>овочі-для супу,борщу,інших страв;</a:t>
            </a:r>
            <a:endParaRPr lang="ru-RU" sz="3200" dirty="0"/>
          </a:p>
          <a:p>
            <a:pPr lvl="0"/>
            <a:r>
              <a:rPr lang="uk-UA" sz="3200" dirty="0"/>
              <a:t>фрукти та ягоди - для компоту, киселю тощо.</a:t>
            </a:r>
            <a:endParaRPr lang="ru-RU" sz="3200" dirty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866536"/>
          </a:xfrm>
        </p:spPr>
        <p:txBody>
          <a:bodyPr>
            <a:normAutofit fontScale="90000"/>
          </a:bodyPr>
          <a:lstStyle/>
          <a:p>
            <a:r>
              <a:rPr lang="uk-UA" b="1" u="sng" dirty="0">
                <a:solidFill>
                  <a:srgbClr val="7030A0"/>
                </a:solidFill>
              </a:rPr>
              <a:t>Залучайте дітей до групування продуктів:</a:t>
            </a:r>
            <a:r>
              <a:rPr lang="ru-RU" dirty="0">
                <a:solidFill>
                  <a:srgbClr val="7030A0"/>
                </a:solidFill>
              </a:rPr>
              <a:t/>
            </a:r>
            <a:br>
              <a:rPr lang="ru-RU" dirty="0">
                <a:solidFill>
                  <a:srgbClr val="7030A0"/>
                </a:solidFill>
              </a:rPr>
            </a:b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3074" name="Picture 2" descr="C:\Users\KOMP\Desktop\images (2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9632" y="4370517"/>
            <a:ext cx="3168352" cy="2147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KOMP\Desktop\84d89919ced29fb45fa60db2337b3b1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362730"/>
            <a:ext cx="3240360" cy="2154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9194666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2370592"/>
          </a:xfrm>
        </p:spPr>
        <p:txBody>
          <a:bodyPr>
            <a:normAutofit fontScale="90000"/>
          </a:bodyPr>
          <a:lstStyle/>
          <a:p>
            <a:r>
              <a:rPr lang="uk-UA" dirty="0">
                <a:solidFill>
                  <a:srgbClr val="7030A0"/>
                </a:solidFill>
              </a:rPr>
              <a:t> А ще - «кулінарна» математика збагачує зміст спілкування у сім’ї, сприяє творчій взаємодії поколінь.</a:t>
            </a: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3074" name="Picture 2" descr="C:\Users\KOMP\Desktop\images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24855" y="2780928"/>
            <a:ext cx="5168615" cy="3547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0380139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252728"/>
          </a:xfrm>
        </p:spPr>
        <p:txBody>
          <a:bodyPr>
            <a:noAutofit/>
          </a:bodyPr>
          <a:lstStyle/>
          <a:p>
            <a:r>
              <a:rPr lang="uk-UA" sz="8000" dirty="0" smtClean="0">
                <a:solidFill>
                  <a:srgbClr val="7030A0"/>
                </a:solidFill>
              </a:rPr>
              <a:t>Дякуємо за увагу</a:t>
            </a:r>
            <a:endParaRPr lang="ru-RU" sz="8000" dirty="0">
              <a:solidFill>
                <a:srgbClr val="7030A0"/>
              </a:solidFill>
            </a:endParaRPr>
          </a:p>
        </p:txBody>
      </p:sp>
      <p:pic>
        <p:nvPicPr>
          <p:cNvPr id="4098" name="Picture 2" descr="C:\Users\KOMP\Desktop\YYYYYYYYYYYYYYYYYYYYYYY-2015-05-14-0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988840"/>
            <a:ext cx="6438161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912311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58</TotalTime>
  <Words>267</Words>
  <Application>Microsoft Office PowerPoint</Application>
  <PresentationFormat>Экран (4:3)</PresentationFormat>
  <Paragraphs>31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Волна</vt:lpstr>
      <vt:lpstr>Конотопський дошкільний навчальний заклад (ясла-садок) №2 “ Вербиченька ”</vt:lpstr>
      <vt:lpstr>Малюки пізнають світ в активній діяльності.</vt:lpstr>
      <vt:lpstr>           Чи доводилося вам спостерігати за процесом приготування страви  з…. піску, камінців, травинок, листочків, квіточок? </vt:lpstr>
      <vt:lpstr>   Знайте: </vt:lpstr>
      <vt:lpstr> Повсякденні турботи, допомога дорослим на кухні можуть стати чудовою школою для дітей. </vt:lpstr>
      <vt:lpstr> За тему розмови мають правити продукти харчування, приладдя та столові прибори. Описуючи той чи той продукт, використовуйте математичні терміни:</vt:lpstr>
      <vt:lpstr>   Також можна проводити з дітьми  різні експерименти, зокрема визначити: </vt:lpstr>
      <vt:lpstr>А можна запропонувати : </vt:lpstr>
      <vt:lpstr>Залучайте дітей до групування продуктів: </vt:lpstr>
      <vt:lpstr> А ще - «кулінарна» математика збагачує зміст спілкування у сім’ї, сприяє творчій взаємодії поколінь.</vt:lpstr>
      <vt:lpstr>Дякуємо за увагу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Конотопський дошкільний навчальний заклад (ясла-садок) №2 “ Вербиченька ”</dc:title>
  <dc:creator>KOMP</dc:creator>
  <cp:lastModifiedBy>ххх</cp:lastModifiedBy>
  <cp:revision>9</cp:revision>
  <dcterms:created xsi:type="dcterms:W3CDTF">2016-11-20T15:03:51Z</dcterms:created>
  <dcterms:modified xsi:type="dcterms:W3CDTF">2016-11-22T08:19:42Z</dcterms:modified>
</cp:coreProperties>
</file>